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86" r:id="rId4"/>
    <p:sldId id="257" r:id="rId5"/>
    <p:sldId id="298" r:id="rId6"/>
    <p:sldId id="288" r:id="rId7"/>
    <p:sldId id="260" r:id="rId8"/>
    <p:sldId id="289" r:id="rId9"/>
    <p:sldId id="299" r:id="rId10"/>
    <p:sldId id="300" r:id="rId11"/>
    <p:sldId id="301" r:id="rId12"/>
    <p:sldId id="302" r:id="rId13"/>
    <p:sldId id="290" r:id="rId14"/>
    <p:sldId id="303" r:id="rId15"/>
    <p:sldId id="270" r:id="rId16"/>
  </p:sldIdLst>
  <p:sldSz cx="12192000" cy="6858000"/>
  <p:notesSz cx="7104063" cy="10234613"/>
  <p:embeddedFontLst>
    <p:embeddedFont>
      <p:font typeface="字魂105号-简雅黑" panose="02010600030101010101" charset="-122"/>
      <p:regular r:id="rId19"/>
    </p:embeddedFont>
    <p:embeddedFont>
      <p:font typeface="字魂143号-正酷超级黑" panose="02010600030101010101" charset="-122"/>
      <p:regular r:id="rId20"/>
    </p:embeddedFont>
    <p:embeddedFont>
      <p:font typeface="楷体" panose="02010609060101010101" pitchFamily="49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58"/>
    <a:srgbClr val="000D3E"/>
    <a:srgbClr val="00092F"/>
    <a:srgbClr val="FC0007"/>
    <a:srgbClr val="75BF6C"/>
    <a:srgbClr val="B7E2F3"/>
    <a:srgbClr val="FBAB1F"/>
    <a:srgbClr val="4EC193"/>
    <a:srgbClr val="FEF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18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2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339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21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2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84235" y="2508885"/>
            <a:ext cx="3707765" cy="4349115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6270" y="2624455"/>
            <a:ext cx="4348480" cy="423291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87160" y="1280160"/>
            <a:ext cx="3853815" cy="3859530"/>
          </a:xfrm>
          <a:prstGeom prst="rect">
            <a:avLst/>
          </a:prstGeom>
        </p:spPr>
      </p:pic>
      <p:pic>
        <p:nvPicPr>
          <p:cNvPr id="23" name="图片 22" descr="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345295" y="1385570"/>
            <a:ext cx="2846705" cy="3829050"/>
          </a:xfrm>
          <a:prstGeom prst="rect">
            <a:avLst/>
          </a:prstGeom>
        </p:spPr>
      </p:pic>
      <p:pic>
        <p:nvPicPr>
          <p:cNvPr id="28" name="图片 27" descr="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1254760"/>
            <a:ext cx="3854450" cy="385953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190115" y="1204595"/>
            <a:ext cx="5333365" cy="5033645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710815"/>
            <a:ext cx="4015105" cy="4147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57810" y="188595"/>
            <a:ext cx="11675745" cy="6480810"/>
          </a:xfrm>
          <a:prstGeom prst="roundRect">
            <a:avLst>
              <a:gd name="adj" fmla="val 9130"/>
            </a:avLst>
          </a:prstGeom>
          <a:solidFill>
            <a:schemeClr val="bg1">
              <a:alpha val="86000"/>
            </a:scheme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LiuZeOri/QtShel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277553" y="3787775"/>
            <a:ext cx="5635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ea typeface="+mn-lt"/>
                <a:cs typeface="+mn-lt"/>
              </a:rPr>
              <a:t>—— </a:t>
            </a:r>
            <a:r>
              <a:rPr lang="en-US" altLang="zh-CN" sz="2400" dirty="0">
                <a:ea typeface="+mn-lt"/>
                <a:cs typeface="+mn-lt"/>
              </a:rPr>
              <a:t>C++</a:t>
            </a:r>
            <a:r>
              <a:rPr lang="zh-CN" altLang="en-US" sz="2400" dirty="0">
                <a:ea typeface="+mn-lt"/>
                <a:cs typeface="+mn-lt"/>
              </a:rPr>
              <a:t>课程设计答辩 ——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414080" y="4372610"/>
            <a:ext cx="7363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cs typeface="字魂105号-简雅黑" panose="00000500000000000000" charset="-122"/>
              </a:rPr>
              <a:t>C++ Course Design Defense</a:t>
            </a:r>
            <a:endParaRPr sz="1600" dirty="0">
              <a:cs typeface="字魂105号-简雅黑" panose="00000500000000000000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D3ECDE-620B-105B-D6A3-8D10DBA8831E}"/>
              </a:ext>
            </a:extLst>
          </p:cNvPr>
          <p:cNvSpPr txBox="1"/>
          <p:nvPr/>
        </p:nvSpPr>
        <p:spPr>
          <a:xfrm>
            <a:off x="2656514" y="5312033"/>
            <a:ext cx="687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 唐  雨 </a:t>
            </a:r>
            <a:r>
              <a:rPr lang="en-US" altLang="zh-CN" dirty="0"/>
              <a:t>2021051602034     </a:t>
            </a:r>
            <a:r>
              <a:rPr lang="zh-CN" altLang="en-US" dirty="0"/>
              <a:t>范榆康 </a:t>
            </a:r>
            <a:r>
              <a:rPr lang="en-US" altLang="zh-CN" dirty="0"/>
              <a:t>2021051205051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0E1B5F-452E-0EB7-205A-9CEEE3E9079E}"/>
              </a:ext>
            </a:extLst>
          </p:cNvPr>
          <p:cNvSpPr txBox="1"/>
          <p:nvPr/>
        </p:nvSpPr>
        <p:spPr>
          <a:xfrm>
            <a:off x="1397530" y="2339876"/>
            <a:ext cx="9395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01358"/>
                </a:solidFill>
              </a:rPr>
              <a:t>Qt Shell</a:t>
            </a:r>
            <a:endParaRPr lang="zh-CN" altLang="en-US" sz="8000" b="1" dirty="0">
              <a:solidFill>
                <a:srgbClr val="001358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190054" y="1456153"/>
            <a:ext cx="9811891" cy="32798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软件层次结构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界面层（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UI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）：使用 </a:t>
            </a: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QML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实现，包括命令输入框、输出显示区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业务逻辑层（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Business Logic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）：处理用户输入的命令，调用相应的处理函数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并返回结果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数据层（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Data Layer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）：管理 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Shell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环境变量和命令执行的具体实现</a:t>
            </a: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模块划分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Controller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：负责接收用户输入的命令，调用业务逻辑层进行处理，并将结果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返回给界面层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：具体处理用户输入的命令，调用数据层执行命令并返回结果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项目技术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52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119504" y="1174799"/>
            <a:ext cx="9811891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类图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Controller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继承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Qt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QObject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基类，具有一个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类实例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项目技术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3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8BDC4E8-7A93-FFB4-992A-05AEB5064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2333230"/>
            <a:ext cx="86296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2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119505" y="1338922"/>
            <a:ext cx="5082003" cy="32798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流程图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开始运行软件时，</a:t>
            </a: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mian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主函数进行初始化并注册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QML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界面、初始化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Controller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类。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Controller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构造时初始化环境，开始命令的识别。 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类每次识别一行命令，将命令拆分；如果为空则关闭结束，否则检测是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否为流程控制命令（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if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else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fi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）。是则进行流程控制命令，返回继续读取下一行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命令；否则检测是否可以执行，开始执行内建命令，完成后继续读取下一行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项目技术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3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EBF7B7B-8719-F6B2-0319-6D9FDA89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31" y="377825"/>
            <a:ext cx="4654941" cy="617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54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94435" y="1181100"/>
            <a:ext cx="9803765" cy="5146675"/>
          </a:xfrm>
          <a:prstGeom prst="roundRect">
            <a:avLst>
              <a:gd name="adj" fmla="val 9130"/>
            </a:avLst>
          </a:prstGeom>
          <a:solidFill>
            <a:srgbClr val="4EC193">
              <a:alpha val="40000"/>
            </a:srgb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  <p:pic>
        <p:nvPicPr>
          <p:cNvPr id="13" name="图片 12" descr="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1265" y="4784090"/>
            <a:ext cx="2070735" cy="2073910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7840" y="3741420"/>
            <a:ext cx="3201670" cy="311658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49865" y="394335"/>
            <a:ext cx="1547495" cy="155067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29750" y="567055"/>
            <a:ext cx="2143125" cy="2023110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3984625"/>
            <a:ext cx="2781935" cy="287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6725" y="2727844"/>
            <a:ext cx="6178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经验总结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075555" y="5029835"/>
            <a:ext cx="2040890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85000">
                <a:srgbClr val="FC0007"/>
              </a:gs>
              <a:gs pos="10000">
                <a:srgbClr val="FBAB1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FEF2E2"/>
                </a:solidFill>
                <a:cs typeface="字魂105号-简雅黑" panose="00000500000000000000" charset="-122"/>
              </a:rPr>
              <a:t>Part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574431" y="1206668"/>
            <a:ext cx="11183815" cy="5274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项目管理与需求分析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在项目初期，通过全面的需求分析和详细的项目计划，我们明确了项目的目标、核心功能和技术选型。清晰的需求文档为后续的开发提供了明确的方向，避免了开发过程中的需求变更和功能重复，我们使用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Git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作为版本管理，更好的协同合作。</a:t>
            </a: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界面设计与用户体验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如何设计一个直观且易于使用的图形化界面是一个主要挑战。我们进行了多次用户调研和界面迭代，以确保最终界面能够满足用户需求。</a:t>
            </a: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稳定性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处理用户输入的命令并返回结果需要高效且稳定的实现。在进行测试中我们发现，命令行经常卡死，我们使用</a:t>
            </a: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DeBug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寻找错误位置，从而修复漏洞。</a:t>
            </a: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项目成果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成功开发并发布了基于 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Qt 6.5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dirty="0" err="1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QML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的图形化 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程序。项目实现了用户友好的图形界面和功能全面的 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 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命令支持，提高了用户的操作效率和使用体验。</a:t>
            </a:r>
            <a:endParaRPr lang="en-US" altLang="zh-CN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经验总结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06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2426335" y="2767965"/>
            <a:ext cx="73393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00092F"/>
                </a:solidFill>
                <a:latin typeface="字魂143号-正酷超级黑" panose="00000500000000000000" charset="-122"/>
                <a:ea typeface="字魂143号-正酷超级黑" panose="00000500000000000000" charset="-122"/>
                <a:cs typeface="+mn-lt"/>
              </a:rPr>
              <a:t>THANK YOU</a:t>
            </a:r>
            <a:r>
              <a:rPr lang="zh-CN" altLang="en-US" sz="8000" dirty="0">
                <a:solidFill>
                  <a:srgbClr val="00092F"/>
                </a:solidFill>
                <a:latin typeface="字魂143号-正酷超级黑" panose="00000500000000000000" charset="-122"/>
                <a:ea typeface="字魂143号-正酷超级黑" panose="00000500000000000000" charset="-122"/>
                <a:cs typeface="+mn-lt"/>
              </a:rPr>
              <a:t>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94435" y="1198880"/>
            <a:ext cx="9803765" cy="5146675"/>
          </a:xfrm>
          <a:prstGeom prst="roundRect">
            <a:avLst>
              <a:gd name="adj" fmla="val 9130"/>
            </a:avLst>
          </a:prstGeom>
          <a:solidFill>
            <a:srgbClr val="4EC193">
              <a:alpha val="40000"/>
            </a:srgb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  <p:pic>
        <p:nvPicPr>
          <p:cNvPr id="13" name="图片 12" descr="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1265" y="4784090"/>
            <a:ext cx="2070735" cy="2073910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7840" y="3741420"/>
            <a:ext cx="3201670" cy="311658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49865" y="394335"/>
            <a:ext cx="1547495" cy="155067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29750" y="567055"/>
            <a:ext cx="2143125" cy="2023110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3984625"/>
            <a:ext cx="2781935" cy="2873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015" y="1652905"/>
            <a:ext cx="15379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cs typeface="字魂105号-简雅黑" panose="00000500000000000000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70785" y="3315335"/>
            <a:ext cx="2766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项目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cs typeface="+mj-ea"/>
              </a:rPr>
              <a:t>介绍</a:t>
            </a:r>
            <a:endParaRPr lang="zh-CN" altLang="en-US" sz="3200" dirty="0">
              <a:solidFill>
                <a:schemeClr val="bg1"/>
              </a:solidFill>
              <a:effectLst>
                <a:outerShdw blurRad="1270000" dist="38100" dir="2700000" algn="tl" rotWithShape="0">
                  <a:srgbClr val="FBAB1F">
                    <a:alpha val="100000"/>
                  </a:srgbClr>
                </a:outerShdw>
              </a:effectLst>
              <a:latin typeface="+mj-ea"/>
              <a:ea typeface="+mj-ea"/>
              <a:cs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26885" y="3315335"/>
            <a:ext cx="2766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开发状态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471420" y="5007610"/>
            <a:ext cx="2766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项目技术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27520" y="5007610"/>
            <a:ext cx="2766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经验总结</a:t>
            </a:r>
          </a:p>
        </p:txBody>
      </p:sp>
      <p:sp>
        <p:nvSpPr>
          <p:cNvPr id="18" name="椭圆 17"/>
          <p:cNvSpPr/>
          <p:nvPr/>
        </p:nvSpPr>
        <p:spPr>
          <a:xfrm>
            <a:off x="3482975" y="2572385"/>
            <a:ext cx="739775" cy="739775"/>
          </a:xfrm>
          <a:prstGeom prst="ellipse">
            <a:avLst/>
          </a:prstGeom>
          <a:gradFill rotWithShape="1">
            <a:gsLst>
              <a:gs pos="82000">
                <a:srgbClr val="FC0007"/>
              </a:gs>
              <a:gs pos="10000">
                <a:srgbClr val="FBAB1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cs typeface="字魂105号-简雅黑" panose="00000500000000000000" charset="-122"/>
              </a:rPr>
              <a:t>1</a:t>
            </a:r>
          </a:p>
        </p:txBody>
      </p:sp>
      <p:sp>
        <p:nvSpPr>
          <p:cNvPr id="19" name="椭圆 18"/>
          <p:cNvSpPr/>
          <p:nvPr/>
        </p:nvSpPr>
        <p:spPr>
          <a:xfrm>
            <a:off x="7839710" y="2575560"/>
            <a:ext cx="739775" cy="739775"/>
          </a:xfrm>
          <a:prstGeom prst="ellipse">
            <a:avLst/>
          </a:prstGeom>
          <a:gradFill rotWithShape="1">
            <a:gsLst>
              <a:gs pos="82000">
                <a:srgbClr val="FC0007"/>
              </a:gs>
              <a:gs pos="10000">
                <a:srgbClr val="FBAB1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cs typeface="字魂105号-简雅黑" panose="00000500000000000000" charset="-122"/>
              </a:rPr>
              <a:t>2</a:t>
            </a:r>
          </a:p>
        </p:txBody>
      </p:sp>
      <p:sp>
        <p:nvSpPr>
          <p:cNvPr id="20" name="椭圆 19"/>
          <p:cNvSpPr/>
          <p:nvPr/>
        </p:nvSpPr>
        <p:spPr>
          <a:xfrm>
            <a:off x="3481705" y="4264660"/>
            <a:ext cx="739775" cy="739775"/>
          </a:xfrm>
          <a:prstGeom prst="ellipse">
            <a:avLst/>
          </a:prstGeom>
          <a:gradFill rotWithShape="1">
            <a:gsLst>
              <a:gs pos="82000">
                <a:srgbClr val="FC0007"/>
              </a:gs>
              <a:gs pos="10000">
                <a:srgbClr val="FBAB1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cs typeface="字魂105号-简雅黑" panose="00000500000000000000" charset="-122"/>
              </a:rPr>
              <a:t>3</a:t>
            </a:r>
          </a:p>
        </p:txBody>
      </p:sp>
      <p:sp>
        <p:nvSpPr>
          <p:cNvPr id="21" name="椭圆 20"/>
          <p:cNvSpPr/>
          <p:nvPr/>
        </p:nvSpPr>
        <p:spPr>
          <a:xfrm>
            <a:off x="7839710" y="4267835"/>
            <a:ext cx="739775" cy="739775"/>
          </a:xfrm>
          <a:prstGeom prst="ellipse">
            <a:avLst/>
          </a:prstGeom>
          <a:gradFill rotWithShape="1">
            <a:gsLst>
              <a:gs pos="82000">
                <a:srgbClr val="FC0007"/>
              </a:gs>
              <a:gs pos="10000">
                <a:srgbClr val="FBAB1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cs typeface="字魂105号-简雅黑" panose="00000500000000000000" charset="-122"/>
              </a:rPr>
              <a:t>4</a:t>
            </a:r>
          </a:p>
        </p:txBody>
      </p:sp>
      <p:sp>
        <p:nvSpPr>
          <p:cNvPr id="22" name="燕尾形 21"/>
          <p:cNvSpPr/>
          <p:nvPr/>
        </p:nvSpPr>
        <p:spPr>
          <a:xfrm>
            <a:off x="4912995" y="1891030"/>
            <a:ext cx="324485" cy="292100"/>
          </a:xfrm>
          <a:prstGeom prst="chevron">
            <a:avLst>
              <a:gd name="adj" fmla="val 74122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2700000" algn="tl" rotWithShape="0">
              <a:srgbClr val="FC0007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105号-简雅黑" panose="00000500000000000000" charset="-122"/>
            </a:endParaRPr>
          </a:p>
        </p:txBody>
      </p:sp>
      <p:sp>
        <p:nvSpPr>
          <p:cNvPr id="23" name="燕尾形 22"/>
          <p:cNvSpPr/>
          <p:nvPr/>
        </p:nvSpPr>
        <p:spPr>
          <a:xfrm flipH="1">
            <a:off x="6954520" y="1891030"/>
            <a:ext cx="324485" cy="292100"/>
          </a:xfrm>
          <a:prstGeom prst="chevron">
            <a:avLst>
              <a:gd name="adj" fmla="val 74122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2700000" algn="tl" rotWithShape="0">
              <a:srgbClr val="FC0007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105号-简雅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94435" y="1181100"/>
            <a:ext cx="9803765" cy="5146675"/>
          </a:xfrm>
          <a:prstGeom prst="roundRect">
            <a:avLst>
              <a:gd name="adj" fmla="val 9130"/>
            </a:avLst>
          </a:prstGeom>
          <a:solidFill>
            <a:srgbClr val="4EC193">
              <a:alpha val="40000"/>
            </a:srgb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  <p:pic>
        <p:nvPicPr>
          <p:cNvPr id="13" name="图片 12" descr="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1265" y="4784090"/>
            <a:ext cx="2070735" cy="2073910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7840" y="3741420"/>
            <a:ext cx="3201670" cy="311658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49865" y="394335"/>
            <a:ext cx="1547495" cy="155067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29750" y="567055"/>
            <a:ext cx="2143125" cy="2023110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3984625"/>
            <a:ext cx="2781935" cy="287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7360" y="2909343"/>
            <a:ext cx="6178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项目介绍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075555" y="5029835"/>
            <a:ext cx="2040890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85000">
                <a:srgbClr val="FC0007"/>
              </a:gs>
              <a:gs pos="10000">
                <a:srgbClr val="FBAB1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FEF2E2"/>
                </a:solidFill>
                <a:cs typeface="字魂105号-简雅黑" panose="00000500000000000000" charset="-122"/>
              </a:rPr>
              <a:t>Part 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83"/>
          <p:cNvSpPr>
            <a:spLocks noChangeArrowheads="1"/>
          </p:cNvSpPr>
          <p:nvPr/>
        </p:nvSpPr>
        <p:spPr bwMode="auto">
          <a:xfrm>
            <a:off x="1268136" y="1028065"/>
            <a:ext cx="9655728" cy="507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 marL="742950" indent="-285750">
              <a:defRPr>
                <a:solidFill>
                  <a:schemeClr val="tx1"/>
                </a:solidFill>
              </a:defRPr>
            </a:lvl2pPr>
            <a:lvl3pPr marL="1143000" indent="-228600">
              <a:defRPr>
                <a:solidFill>
                  <a:schemeClr val="tx1"/>
                </a:solidFill>
              </a:defRPr>
            </a:lvl3pPr>
            <a:lvl4pPr marL="1600200" indent="-228600">
              <a:defRPr>
                <a:solidFill>
                  <a:schemeClr val="tx1"/>
                </a:solidFill>
              </a:defRPr>
            </a:lvl4pPr>
            <a:lvl5pPr marL="2057400" indent="-228600">
              <a:defRPr>
                <a:solidFill>
                  <a:schemeClr val="tx1"/>
                </a:solidFill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项目背景：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Linux shell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是操作系统中一个至关重要的组件，负责解析和执行用户输入的命令。传统的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Linux shell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基于命令行界面（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CLI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），对于普通用户来说可能不太友好。本项目旨在创建一个基于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Qt 6.5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QML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的图形化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Linux shell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程序，为用户提供一个直观且易于使用的图形用户界面（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GUI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），以便更方便地使用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Linux shell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功能。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b="1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制作成员：</a:t>
            </a:r>
            <a:endParaRPr lang="en-US" altLang="zh-CN" b="1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本项目由重庆师范大学计算机与信息科学学院软件工程专业学生：范榆康、唐雨共同开发</a:t>
            </a:r>
            <a:endParaRPr lang="en-US" altLang="zh-CN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开发环境：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基于</a:t>
            </a:r>
            <a:r>
              <a:rPr lang="en-US" altLang="zh-CN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Linux</a:t>
            </a:r>
            <a:r>
              <a:rPr lang="zh-CN" altLang="en-US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下 </a:t>
            </a:r>
            <a:r>
              <a:rPr lang="en-US" altLang="zh-CN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Qt6</a:t>
            </a:r>
            <a:r>
              <a:rPr lang="en-US" altLang="zh-CN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 C++ </a:t>
            </a:r>
            <a:r>
              <a:rPr lang="zh-CN" altLang="en-US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开发，</a:t>
            </a:r>
            <a:r>
              <a:rPr lang="en-US" altLang="zh-CN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QML</a:t>
            </a:r>
            <a:r>
              <a:rPr lang="en-US" altLang="zh-CN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界面开发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任务提出者：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学校、教育机构、企业或其他组织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用户：</a:t>
            </a:r>
            <a:r>
              <a:rPr lang="en-US" altLang="zh-CN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Unix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/Linux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系统用户</a:t>
            </a:r>
            <a:endParaRPr lang="zh-CN" altLang="en-US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7380"/>
            <a:chOff x="774" y="595"/>
            <a:chExt cx="5345" cy="988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项目介绍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cs typeface="字魂105号-简雅黑" panose="00000500000000000000" charset="-122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83"/>
          <p:cNvSpPr>
            <a:spLocks noChangeArrowheads="1"/>
          </p:cNvSpPr>
          <p:nvPr/>
        </p:nvSpPr>
        <p:spPr bwMode="auto">
          <a:xfrm>
            <a:off x="1268136" y="1368035"/>
            <a:ext cx="9655728" cy="391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 marL="742950" indent="-285750">
              <a:defRPr>
                <a:solidFill>
                  <a:schemeClr val="tx1"/>
                </a:solidFill>
              </a:defRPr>
            </a:lvl2pPr>
            <a:lvl3pPr marL="1143000" indent="-228600">
              <a:defRPr>
                <a:solidFill>
                  <a:schemeClr val="tx1"/>
                </a:solidFill>
              </a:defRPr>
            </a:lvl3pPr>
            <a:lvl4pPr marL="1600200" indent="-228600">
              <a:defRPr>
                <a:solidFill>
                  <a:schemeClr val="tx1"/>
                </a:solidFill>
              </a:defRPr>
            </a:lvl4pPr>
            <a:lvl5pPr marL="2057400" indent="-228600">
              <a:defRPr>
                <a:solidFill>
                  <a:schemeClr val="tx1"/>
                </a:solidFill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项目目标：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marR="0" lvl="0" indent="-34290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用户友好性：提供一个直观的图形界面，简化用户输入和查看命令执行结果的过程。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marR="0" lvl="0" indent="-34290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defRPr/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功能全面性：支持常见的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命令，如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cat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等，和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开脚本的执行。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高可维护性：采用模块化设计，确保代码结构清晰，便于后续维护和扩展。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R="0" lvl="0" indent="0" defTabSz="913765" rtl="0" eaLnBrk="1" fontAlgn="auto" latinLnBrk="0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三层架构：实现界面层（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UI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）、业务逻辑层（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Business Logic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）和数据层（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Data Layer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）分离，确保各层之间的良好封装和独立性。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7380"/>
            <a:chOff x="774" y="595"/>
            <a:chExt cx="5345" cy="988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项目介绍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cs typeface="字魂105号-简雅黑" panose="00000500000000000000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6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94435" y="1181100"/>
            <a:ext cx="9803765" cy="5146675"/>
          </a:xfrm>
          <a:prstGeom prst="roundRect">
            <a:avLst>
              <a:gd name="adj" fmla="val 9130"/>
            </a:avLst>
          </a:prstGeom>
          <a:solidFill>
            <a:srgbClr val="4EC193">
              <a:alpha val="40000"/>
            </a:srgb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  <p:pic>
        <p:nvPicPr>
          <p:cNvPr id="13" name="图片 12" descr="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1265" y="4784090"/>
            <a:ext cx="2070735" cy="2073910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7840" y="3741420"/>
            <a:ext cx="3201670" cy="311658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49865" y="394335"/>
            <a:ext cx="1547495" cy="155067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29750" y="567055"/>
            <a:ext cx="2143125" cy="2023110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3984625"/>
            <a:ext cx="2781935" cy="287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6725" y="2875002"/>
            <a:ext cx="61785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cs typeface="+mj-ea"/>
              </a:rPr>
              <a:t>开发状态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075555" y="5029835"/>
            <a:ext cx="2040890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85000">
                <a:srgbClr val="FC0007"/>
              </a:gs>
              <a:gs pos="10000">
                <a:srgbClr val="FBAB1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FEF2E2"/>
                </a:solidFill>
                <a:cs typeface="字魂105号-简雅黑" panose="00000500000000000000" charset="-122"/>
              </a:rPr>
              <a:t>Part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127354" y="1733188"/>
            <a:ext cx="9811891" cy="1950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截至目前，软件已完成基础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Shell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命令实现，流程控制语句实现，界面实现，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Shell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脚本执行实现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项目已完全开源，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Github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链接：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https://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github.com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/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LiuZeOri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/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  <a:hlinkClick r:id="rId4"/>
              </a:rPr>
              <a:t>QtShell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成员分工：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范榆康：负责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Shell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类、系统变量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varlib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代码编写、文档编写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唐雨：负责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Controller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类、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QML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界面以及流程控制代码编写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开发状态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94435" y="1181100"/>
            <a:ext cx="9803765" cy="5146675"/>
          </a:xfrm>
          <a:prstGeom prst="roundRect">
            <a:avLst>
              <a:gd name="adj" fmla="val 9130"/>
            </a:avLst>
          </a:prstGeom>
          <a:solidFill>
            <a:srgbClr val="4EC193">
              <a:alpha val="40000"/>
            </a:srgbClr>
          </a:solidFill>
          <a:ln>
            <a:gradFill>
              <a:gsLst>
                <a:gs pos="0">
                  <a:srgbClr val="FBAB1F"/>
                </a:gs>
                <a:gs pos="67000">
                  <a:schemeClr val="bg1"/>
                </a:gs>
                <a:gs pos="96000">
                  <a:srgbClr val="B7E2F3"/>
                </a:gs>
                <a:gs pos="18000">
                  <a:schemeClr val="bg1"/>
                </a:gs>
                <a:gs pos="43000">
                  <a:srgbClr val="75BF6C"/>
                </a:gs>
                <a:gs pos="85000">
                  <a:srgbClr val="FC0007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1"/>
                </a:solidFill>
                <a:cs typeface="字魂105号-简雅黑" panose="00000500000000000000" charset="-122"/>
              </a:rPr>
              <a:t> </a:t>
            </a:r>
          </a:p>
        </p:txBody>
      </p:sp>
      <p:pic>
        <p:nvPicPr>
          <p:cNvPr id="13" name="图片 12" descr="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21265" y="4784090"/>
            <a:ext cx="2070735" cy="2073910"/>
          </a:xfrm>
          <a:prstGeom prst="rect">
            <a:avLst/>
          </a:prstGeom>
        </p:spPr>
      </p:pic>
      <p:pic>
        <p:nvPicPr>
          <p:cNvPr id="24" name="图片 23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7840" y="3741420"/>
            <a:ext cx="3201670" cy="3116580"/>
          </a:xfrm>
          <a:prstGeom prst="rect">
            <a:avLst/>
          </a:prstGeom>
        </p:spPr>
      </p:pic>
      <p:pic>
        <p:nvPicPr>
          <p:cNvPr id="25" name="图片 24" descr="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49865" y="394335"/>
            <a:ext cx="1547495" cy="1550670"/>
          </a:xfrm>
          <a:prstGeom prst="rect">
            <a:avLst/>
          </a:prstGeom>
        </p:spPr>
      </p:pic>
      <p:pic>
        <p:nvPicPr>
          <p:cNvPr id="27" name="图片 26" descr="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29750" y="567055"/>
            <a:ext cx="2143125" cy="2023110"/>
          </a:xfrm>
          <a:prstGeom prst="rect">
            <a:avLst/>
          </a:prstGeom>
        </p:spPr>
      </p:pic>
      <p:pic>
        <p:nvPicPr>
          <p:cNvPr id="26" name="图片 25" descr="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3984625"/>
            <a:ext cx="2781935" cy="287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6725" y="2877820"/>
            <a:ext cx="61785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1270000" dist="38100" dir="2700000" algn="tl" rotWithShape="0">
                    <a:srgbClr val="FBAB1F">
                      <a:alpha val="100000"/>
                    </a:srgbClr>
                  </a:outerShdw>
                </a:effectLst>
                <a:latin typeface="+mj-ea"/>
                <a:ea typeface="+mj-ea"/>
                <a:cs typeface="+mj-ea"/>
              </a:rPr>
              <a:t>项目技术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075555" y="5029835"/>
            <a:ext cx="2040890" cy="539750"/>
          </a:xfrm>
          <a:prstGeom prst="roundRect">
            <a:avLst>
              <a:gd name="adj" fmla="val 50000"/>
            </a:avLst>
          </a:prstGeom>
          <a:gradFill rotWithShape="1">
            <a:gsLst>
              <a:gs pos="85000">
                <a:srgbClr val="FC0007"/>
              </a:gs>
              <a:gs pos="10000">
                <a:srgbClr val="FBAB1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FEF2E2"/>
                </a:solidFill>
                <a:cs typeface="字魂105号-简雅黑" panose="00000500000000000000" charset="-122"/>
              </a:rPr>
              <a:t>Part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">
            <a:extLst>
              <a:ext uri="{FF2B5EF4-FFF2-40B4-BE49-F238E27FC236}">
                <a16:creationId xmlns:a16="http://schemas.microsoft.com/office/drawing/2014/main" id="{B56F770B-29C7-4C98-9A26-DCEA6BBC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85577">
            <a:off x="359410" y="4661343"/>
            <a:ext cx="2143125" cy="2023110"/>
          </a:xfrm>
          <a:prstGeom prst="rect">
            <a:avLst/>
          </a:prstGeom>
        </p:spPr>
      </p:pic>
      <p:sp>
        <p:nvSpPr>
          <p:cNvPr id="24" name="TextBox 20"/>
          <p:cNvSpPr txBox="1"/>
          <p:nvPr/>
        </p:nvSpPr>
        <p:spPr>
          <a:xfrm>
            <a:off x="1119504" y="1174799"/>
            <a:ext cx="9811891" cy="9591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105号-简雅黑" panose="00000500000000000000" charset="-122"/>
              </a:rPr>
              <a:t>用例设计</a:t>
            </a:r>
            <a:endParaRPr lang="en-US" altLang="zh-CN" b="1" dirty="0">
              <a:solidFill>
                <a:srgbClr val="001358"/>
              </a:solidFill>
              <a:latin typeface="楷体" panose="02010609060101010101" pitchFamily="49" charset="-122"/>
              <a:ea typeface="楷体" panose="02010609060101010101" pitchFamily="49" charset="-122"/>
              <a:cs typeface="字魂105号-简雅黑" panose="00000500000000000000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主要用例为“用户”，用户具有输入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命令、执行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脚本、查 看输出功能；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对用户的操作进行处理，执行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Shell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I/O</a:t>
            </a:r>
            <a:r>
              <a:rPr lang="zh-CN" altLang="en-US" dirty="0">
                <a:solidFill>
                  <a:srgbClr val="00135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重定向管道进行输出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1490" y="377825"/>
            <a:ext cx="3394075" cy="628015"/>
            <a:chOff x="774" y="595"/>
            <a:chExt cx="5345" cy="989"/>
          </a:xfrm>
        </p:grpSpPr>
        <p:sp>
          <p:nvSpPr>
            <p:cNvPr id="6" name="文本框 5"/>
            <p:cNvSpPr txBox="1"/>
            <p:nvPr/>
          </p:nvSpPr>
          <p:spPr>
            <a:xfrm>
              <a:off x="1763" y="630"/>
              <a:ext cx="4356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effectLst>
                    <a:outerShdw blurRad="1270000" dist="38100" dir="2700000" algn="tl" rotWithShape="0">
                      <a:srgbClr val="FBAB1F">
                        <a:alpha val="100000"/>
                      </a:srgbClr>
                    </a:outerShdw>
                  </a:effectLst>
                  <a:latin typeface="+mj-ea"/>
                  <a:ea typeface="+mj-ea"/>
                  <a:cs typeface="+mj-ea"/>
                </a:rPr>
                <a:t>项目技术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774" y="595"/>
              <a:ext cx="989" cy="989"/>
            </a:xfrm>
            <a:prstGeom prst="ellipse">
              <a:avLst/>
            </a:prstGeom>
            <a:gradFill rotWithShape="1">
              <a:gsLst>
                <a:gs pos="82000">
                  <a:srgbClr val="FC0007"/>
                </a:gs>
                <a:gs pos="10000">
                  <a:srgbClr val="FBAB1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字魂105号-简雅黑" panose="00000500000000000000" charset="-122"/>
                </a:rPr>
                <a:t>3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AE35F82-D5C0-5DFE-D914-FB6444714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00" y="2431716"/>
            <a:ext cx="7203098" cy="39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字魂105号-简雅黑"/>
        <a:ea typeface="字魂105号-简雅黑"/>
        <a:cs typeface=""/>
      </a:majorFont>
      <a:minorFont>
        <a:latin typeface="字魂105号-简雅黑"/>
        <a:ea typeface="字魂105号-简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845</Words>
  <Application>Microsoft Office PowerPoint</Application>
  <PresentationFormat>宽屏</PresentationFormat>
  <Paragraphs>100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楷体</vt:lpstr>
      <vt:lpstr>字魂143号-正酷超级黑</vt:lpstr>
      <vt:lpstr>Calibri</vt:lpstr>
      <vt:lpstr>Arial</vt:lpstr>
      <vt:lpstr>字魂105号-简雅黑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bawei</dc:creator>
  <cp:lastModifiedBy>泽 流</cp:lastModifiedBy>
  <cp:revision>210</cp:revision>
  <dcterms:created xsi:type="dcterms:W3CDTF">2022-02-07T18:13:32Z</dcterms:created>
  <dcterms:modified xsi:type="dcterms:W3CDTF">2024-06-27T10:18:53Z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2052-3.6.0.5672</vt:lpwstr>
  </property>
</Properties>
</file>